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4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Comic Sans MS" panose="030F0702030302020204" pitchFamily="66" charset="0"/>
      <p:regular r:id="rId54"/>
      <p:bold r:id="rId55"/>
    </p:embeddedFont>
    <p:embeddedFont>
      <p:font typeface="Quattrocento" panose="020B0604020202020204" charset="0"/>
      <p:regular r:id="rId56"/>
      <p:bold r:id="rId57"/>
    </p:embeddedFont>
    <p:embeddedFont>
      <p:font typeface="Arial Black" panose="020B0A04020102020204" pitchFamily="34" charset="0"/>
      <p:bold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683B2B-90EA-4673-900D-B659E1192EAD}">
  <a:tblStyle styleId="{49683B2B-90EA-4673-900D-B659E1192E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3186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082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7535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3625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9534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640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3739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81670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458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109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0487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427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11617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7641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7991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59781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328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7707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8602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88776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056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777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738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7152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4312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27289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4712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9800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31772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27399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533974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628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90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8387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103694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6756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65476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1244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42936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58917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77811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163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5183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807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472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072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422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97539" y="416858"/>
            <a:ext cx="3840479" cy="1994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4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792532" y="403412"/>
            <a:ext cx="3840479" cy="57227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730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90763" marR="0" lvl="5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2907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290763" marR="0" lvl="7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90763" marR="0" lvl="8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97539" y="2438400"/>
            <a:ext cx="3840479" cy="33169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7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97539" y="416858"/>
            <a:ext cx="3840479" cy="1994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4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97539" y="2438400"/>
            <a:ext cx="3840479" cy="33169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7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9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4805044" y="430306"/>
            <a:ext cx="3840479" cy="5432611"/>
          </a:xfrm>
          <a:prstGeom prst="rect">
            <a:avLst/>
          </a:prstGeom>
          <a:solidFill>
            <a:srgbClr val="D8D8D8"/>
          </a:solidFill>
          <a:ln w="1270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dist="12700" dir="5400000" sx="100500" sy="100500" rotWithShape="0">
              <a:srgbClr val="000000">
                <a:alpha val="29411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AD68"/>
              </a:buClr>
              <a:buFont typeface="Noto Sans Symbols"/>
              <a:buNone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2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24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2389701" y="-129661"/>
            <a:ext cx="4364598" cy="81470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-2952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43200" marR="0" lvl="7" indent="-2952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743200" marR="0" lvl="8" indent="-2952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 rot="5400000">
            <a:off x="5207186" y="2471737"/>
            <a:ext cx="570864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5400000">
            <a:off x="906461" y="22225"/>
            <a:ext cx="5708649" cy="6499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9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89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9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57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98347" y="1371600"/>
            <a:ext cx="8147304" cy="13441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6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498347" y="2715766"/>
            <a:ext cx="8147304" cy="667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498475" y="4343398"/>
            <a:ext cx="8147048" cy="13460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6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498475" y="5688105"/>
            <a:ext cx="8147049" cy="6633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1981200" y="685800"/>
            <a:ext cx="5181600" cy="3352799"/>
          </a:xfrm>
          <a:prstGeom prst="rect">
            <a:avLst/>
          </a:prstGeom>
          <a:solidFill>
            <a:srgbClr val="BFBFBF"/>
          </a:solidFill>
          <a:ln w="1270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63500" sx="101000" sy="101000" algn="ctr" rotWithShape="0">
              <a:srgbClr val="F8E0C5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EFEFE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98475" y="1774825"/>
            <a:ext cx="8147049" cy="1873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6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98475" y="3654519"/>
            <a:ext cx="814704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8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6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400" b="0" i="0" u="none" strike="noStrike" cap="none">
                <a:solidFill>
                  <a:srgbClr val="8C8C8A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98475" y="1550894"/>
            <a:ext cx="3840479" cy="71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24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20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8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8475" y="2541493"/>
            <a:ext cx="3840479" cy="35846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730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90763" marR="0" lvl="5" indent="-3095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6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290763" marR="0" lvl="6" indent="-3095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6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290763" marR="0" lvl="7" indent="-3095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6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90763" marR="0" lvl="8" indent="-3095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6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805046" y="1550894"/>
            <a:ext cx="3840479" cy="71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24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20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8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19B86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351"/>
              </a:buClr>
              <a:buFont typeface="Noto Sans Symbols"/>
              <a:buNone/>
              <a:defRPr sz="1600" b="1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805046" y="2541493"/>
            <a:ext cx="3840479" cy="35846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730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90763" marR="0" lvl="5" indent="-3095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6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290763" marR="0" lvl="6" indent="-3095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6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290763" marR="0" lvl="7" indent="-3095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6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90763" marR="0" lvl="8" indent="-3095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6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502920" y="2353234"/>
            <a:ext cx="3840479" cy="15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Shape 95"/>
          <p:cNvCxnSpPr/>
          <p:nvPr/>
        </p:nvCxnSpPr>
        <p:spPr>
          <a:xfrm>
            <a:off x="4805044" y="2353234"/>
            <a:ext cx="3840479" cy="15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508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20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5163" marR="0" lvl="6" indent="-30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19B86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9563" marR="0" lvl="8" indent="-3000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Char char="✱"/>
              <a:defRPr sz="1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8825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Font typeface="Quattrocento"/>
              <a:buNone/>
              <a:defRPr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817659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1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rocks/rock-salt.s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rocks/coal.s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tt.edu/~cejones/GeoImages/2IgneousRocks/IgneousCompositions/3Basalt/BasaltSmallVesicOlPheno.jpg" TargetMode="External"/><Relationship Id="rId5" Type="http://schemas.openxmlformats.org/officeDocument/2006/relationships/image" Target="../media/image24.jpg"/><Relationship Id="rId4" Type="http://schemas.openxmlformats.org/officeDocument/2006/relationships/hyperlink" Target="http://www.pitt.edu/~cejones/GeoImages/2IgneousRocks/IgneousCompositions/3Basalt/BasaltOlivinePhenoCUp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g"/><Relationship Id="rId4" Type="http://schemas.openxmlformats.org/officeDocument/2006/relationships/hyperlink" Target="http://z.about.com/d/geology/1/0/A/z/contactmet500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rocks/conglomerate.s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rocks/sandstone.s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rocks/shale.s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100" cy="14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Quattrocento"/>
              <a:buNone/>
            </a:pPr>
            <a:r>
              <a:rPr lang="en-US" sz="5000" b="1" i="0" u="sng" strike="noStrike" cap="none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Sedimentary Rocks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100" cy="436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462700" cy="98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30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Chemical Sedimentary</a:t>
            </a:r>
            <a:br>
              <a:rPr lang="en-US" sz="30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-US" sz="30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 Rocks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288575" y="933625"/>
            <a:ext cx="8150400" cy="321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made from minerals</a:t>
            </a:r>
            <a:r>
              <a:rPr lang="en-US" sz="2800">
                <a:solidFill>
                  <a:srgbClr val="00FFFF"/>
                </a:solidFill>
              </a:rPr>
              <a:t> </a:t>
            </a: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precipitated from a solution or are left behind when a solution evaporates </a:t>
            </a:r>
            <a:r>
              <a:rPr lang="en-US" sz="28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– </a:t>
            </a:r>
          </a:p>
          <a:p>
            <a:pPr marL="457200" marR="0" lvl="0" indent="-4572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minerals left behind </a:t>
            </a:r>
            <a:r>
              <a:rPr lang="en-US" sz="2800">
                <a:solidFill>
                  <a:srgbClr val="00FFFF"/>
                </a:solidFill>
              </a:rPr>
              <a:t>from</a:t>
            </a: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 rocks </a:t>
            </a:r>
            <a:r>
              <a:rPr lang="en-US" sz="2800">
                <a:solidFill>
                  <a:srgbClr val="00FFFF"/>
                </a:solidFill>
              </a:rPr>
              <a:t>are</a:t>
            </a: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800" b="0" i="1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evaporites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800" b="0" i="1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800" b="0" i="1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  Rock salt (halite) →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800" b="1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31" name="Shape 231" descr="rock salt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58775" y="4033500"/>
            <a:ext cx="3228000" cy="27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calci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7100" y="4070400"/>
            <a:ext cx="2105100" cy="26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462950" y="422975"/>
            <a:ext cx="1575600" cy="993000"/>
          </a:xfrm>
          <a:prstGeom prst="hear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rgbClr val="FF00FF"/>
                </a:solidFill>
              </a:rPr>
              <a:t>COPY 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890900" y="277800"/>
            <a:ext cx="6795900" cy="11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36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Organic Sedimentary Rock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203100" y="1600200"/>
            <a:ext cx="3396900" cy="27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5000"/>
              <a:buFont typeface="Noto Sans Symbols"/>
              <a:buChar char="✱"/>
            </a:pP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primarily made from the remains of once living things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40" name="Shape 240" descr="GBR_lst2_sm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1447800"/>
            <a:ext cx="3733800" cy="24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 descr="swamp-large%20(1)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4114800"/>
            <a:ext cx="3733800" cy="24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462950" y="424500"/>
            <a:ext cx="1575600" cy="993000"/>
          </a:xfrm>
          <a:prstGeom prst="hear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rgbClr val="FF00FF"/>
                </a:solidFill>
              </a:rPr>
              <a:t>COPY 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Examples of Organic Sedimentary Rock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800600" cy="218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Noto Sans Symbols"/>
              <a:buChar char="✱"/>
            </a:pPr>
            <a:r>
              <a:rPr lang="en-US" sz="2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Limestone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Noto Sans Symbols"/>
              <a:buChar char="✱"/>
            </a:pPr>
            <a:r>
              <a:rPr lang="en-US" sz="2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Fossiliferous Limestone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Noto Sans Symbols"/>
              <a:buChar char="✱"/>
            </a:pPr>
            <a:r>
              <a:rPr lang="en-US" sz="2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Chalk</a:t>
            </a:r>
          </a:p>
        </p:txBody>
      </p:sp>
      <p:pic>
        <p:nvPicPr>
          <p:cNvPr id="249" name="Shape 249" descr="limest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3962400"/>
            <a:ext cx="2919300" cy="21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chalk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17058" y="3941762"/>
            <a:ext cx="2919000" cy="21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 descr="Limestone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181600" y="1371600"/>
            <a:ext cx="2403600" cy="21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Example of Organic Sedimentary Rock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5715000" y="1219200"/>
            <a:ext cx="3429000" cy="54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Coal</a:t>
            </a:r>
            <a:r>
              <a:rPr lang="en-US" sz="28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 - forms from plant remains that are buried before they decay. The plant layers are then compacted into matter that is composed mostly of carbon</a:t>
            </a:r>
          </a:p>
        </p:txBody>
      </p:sp>
      <p:pic>
        <p:nvPicPr>
          <p:cNvPr id="258" name="Shape 258" descr="coal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600200"/>
            <a:ext cx="5334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100" cy="145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100" cy="4364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Quattrocento"/>
              <a:buNone/>
            </a:pPr>
            <a:r>
              <a:rPr lang="en-US" sz="5000" b="1" i="0" u="sng" strike="noStrike" cap="none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Igneous Rocks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536575"/>
            <a:ext cx="8229600" cy="88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4000" b="1" i="0" u="sng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Igneous Rocks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:  rock formed when magma or lava cools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78" name="Shape 278" descr="igne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52600"/>
            <a:ext cx="75438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8229600" cy="594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Lava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:  molten rock from a volcano flowing on Earth’s 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surface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400" b="1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2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Magma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:  molten rock beneath Earth’s surface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400" b="1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2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Intrusive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:  igneous rocks that form below Earth’s surface (plutonic)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400" b="1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2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Extrusive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:  igneous rocks that form when magma extrudes onto Earth’s surface and cools as lava (volcanic)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55975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200" b="1" i="0" u="none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Above ground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from lava (extrusive igneous rock)</a:t>
            </a:r>
          </a:p>
          <a:p>
            <a:pPr marL="1371600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have </a:t>
            </a:r>
            <a:r>
              <a:rPr lang="en-US" sz="1800" b="1" i="0" u="sng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 or NO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crystals (they cooled too </a:t>
            </a:r>
            <a:r>
              <a:rPr lang="en-US" sz="1800" b="1" i="0" u="sng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quickly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</p:txBody>
      </p:sp>
      <p:pic>
        <p:nvPicPr>
          <p:cNvPr id="290" name="Shape 290" descr="Scor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286000"/>
            <a:ext cx="3086099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 descr="show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4343400"/>
            <a:ext cx="2895600" cy="214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 descr="image?id=204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2667000"/>
            <a:ext cx="3495675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 descr="lav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8400" y="4191000"/>
            <a:ext cx="3343274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endParaRPr sz="5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99" name="Shape 299" descr="igneou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04800"/>
            <a:ext cx="8305799" cy="62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506350" y="274625"/>
            <a:ext cx="7180500" cy="185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3600" b="1" i="0" u="sng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Sedimentary Rocks</a:t>
            </a:r>
            <a:r>
              <a:rPr lang="en-US" sz="36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:  rock formed when sediments become pressed or cemented together</a:t>
            </a:r>
          </a:p>
        </p:txBody>
      </p:sp>
      <p:pic>
        <p:nvPicPr>
          <p:cNvPr id="172" name="Shape 172" descr="bedding_g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150" y="2954600"/>
            <a:ext cx="5105400" cy="36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128325" y="390950"/>
            <a:ext cx="1575600" cy="993000"/>
          </a:xfrm>
          <a:prstGeom prst="hear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FF00FF"/>
                </a:solidFill>
              </a:rPr>
              <a:t>COPY 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V.  Igneous Rocks (</a:t>
            </a:r>
            <a:r>
              <a:rPr lang="en-US" sz="5000" b="0" i="0" u="none" strike="noStrike" cap="none" dirty="0" err="1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cont</a:t>
            </a:r>
            <a:r>
              <a:rPr lang="en-US" sz="5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)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72400" cy="6445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AutoNum type="alphaUcPeriod" startAt="2"/>
            </a:pPr>
            <a:r>
              <a:rPr lang="en-US" sz="2200" b="1" i="0" u="none" strike="noStrike" cap="none" dirty="0">
                <a:solidFill>
                  <a:srgbClr val="302C24"/>
                </a:solidFill>
                <a:latin typeface="Quattrocento"/>
                <a:ea typeface="Quattrocento"/>
                <a:cs typeface="Quattrocento"/>
                <a:sym typeface="Quattrocento"/>
              </a:rPr>
              <a:t>Extrusive</a:t>
            </a:r>
            <a:r>
              <a:rPr lang="en-US" sz="2200" b="0" i="0" u="none" strike="noStrike" cap="none" dirty="0">
                <a:solidFill>
                  <a:srgbClr val="302C24"/>
                </a:solidFill>
                <a:latin typeface="Quattrocento"/>
                <a:ea typeface="Quattrocento"/>
                <a:cs typeface="Quattrocento"/>
                <a:sym typeface="Quattrocento"/>
              </a:rPr>
              <a:t> Examples</a:t>
            </a:r>
          </a:p>
        </p:txBody>
      </p:sp>
      <p:grpSp>
        <p:nvGrpSpPr>
          <p:cNvPr id="306" name="Shape 306"/>
          <p:cNvGrpSpPr/>
          <p:nvPr/>
        </p:nvGrpSpPr>
        <p:grpSpPr>
          <a:xfrm>
            <a:off x="1524000" y="2762249"/>
            <a:ext cx="4038599" cy="3028950"/>
            <a:chOff x="960" y="1739"/>
            <a:chExt cx="2543" cy="1908"/>
          </a:xfrm>
        </p:grpSpPr>
        <p:pic>
          <p:nvPicPr>
            <p:cNvPr id="307" name="Shape 307" descr="http://geology.com/rocks/pictures/rhyolite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0" y="1739"/>
              <a:ext cx="2543" cy="1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Shape 308"/>
            <p:cNvSpPr txBox="1"/>
            <p:nvPr/>
          </p:nvSpPr>
          <p:spPr>
            <a:xfrm>
              <a:off x="1392" y="2544"/>
              <a:ext cx="1487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Rhyolite</a:t>
              </a:r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5943600" y="1524000"/>
            <a:ext cx="2743200" cy="2060574"/>
            <a:chOff x="3984" y="960"/>
            <a:chExt cx="1728" cy="1297"/>
          </a:xfrm>
        </p:grpSpPr>
        <p:pic>
          <p:nvPicPr>
            <p:cNvPr id="310" name="Shape 310" descr="http://www.pitt.edu/~cejones/GeoImages/2IgneousRocks/IgneousCompositions/3Basalt/BasaltOlivinePhenoCUpSml.jp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84" y="960"/>
              <a:ext cx="1728" cy="12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Shape 311"/>
            <p:cNvSpPr txBox="1"/>
            <p:nvPr/>
          </p:nvSpPr>
          <p:spPr>
            <a:xfrm>
              <a:off x="4224" y="1439"/>
              <a:ext cx="1247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Basalt</a:t>
              </a:r>
            </a:p>
          </p:txBody>
        </p:sp>
      </p:grpSp>
      <p:grpSp>
        <p:nvGrpSpPr>
          <p:cNvPr id="312" name="Shape 312"/>
          <p:cNvGrpSpPr/>
          <p:nvPr/>
        </p:nvGrpSpPr>
        <p:grpSpPr>
          <a:xfrm>
            <a:off x="5943599" y="3703638"/>
            <a:ext cx="2776538" cy="2087562"/>
            <a:chOff x="3984" y="2352"/>
            <a:chExt cx="1749" cy="1315"/>
          </a:xfrm>
        </p:grpSpPr>
        <p:pic>
          <p:nvPicPr>
            <p:cNvPr id="313" name="Shape 313" descr="http://www.pitt.edu/~cejones/GeoImages/2IgneousRocks/IgneousCompositions/3Basalt/BasaltSmallVesicOlPhenoSml.jp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984" y="2352"/>
              <a:ext cx="1749" cy="1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Shape 314"/>
            <p:cNvSpPr txBox="1"/>
            <p:nvPr/>
          </p:nvSpPr>
          <p:spPr>
            <a:xfrm>
              <a:off x="4127" y="3311"/>
              <a:ext cx="1439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Vesicular</a:t>
              </a:r>
              <a:r>
                <a:rPr lang="en-US" sz="2400" b="0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00" b="1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Basalt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V.  Igneous Rocks (cont)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676400" y="4572000"/>
            <a:ext cx="7010400" cy="21240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Intrusive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Plutonic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– forms below surface (</a:t>
            </a:r>
            <a:r>
              <a:rPr lang="en-US" sz="2400" b="1" i="0" u="sng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 Cooling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Crystals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Coarse Texture</a:t>
            </a:r>
          </a:p>
        </p:txBody>
      </p:sp>
      <p:pic>
        <p:nvPicPr>
          <p:cNvPr id="321" name="Shape 321" descr="http://www.stutteringtherapycenter.com/articles/volcano_diagram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219200"/>
            <a:ext cx="4257674" cy="327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Shape 322"/>
          <p:cNvGrpSpPr/>
          <p:nvPr/>
        </p:nvGrpSpPr>
        <p:grpSpPr>
          <a:xfrm>
            <a:off x="2590799" y="3581399"/>
            <a:ext cx="1976437" cy="914400"/>
            <a:chOff x="1631" y="2255"/>
            <a:chExt cx="1244" cy="576"/>
          </a:xfrm>
        </p:grpSpPr>
        <p:cxnSp>
          <p:nvCxnSpPr>
            <p:cNvPr id="323" name="Shape 323"/>
            <p:cNvCxnSpPr/>
            <p:nvPr/>
          </p:nvCxnSpPr>
          <p:spPr>
            <a:xfrm rot="10800000" flipH="1">
              <a:off x="1631" y="2255"/>
              <a:ext cx="432" cy="57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24" name="Shape 324"/>
            <p:cNvCxnSpPr/>
            <p:nvPr/>
          </p:nvCxnSpPr>
          <p:spPr>
            <a:xfrm rot="10800000" flipH="1">
              <a:off x="1871" y="2255"/>
              <a:ext cx="1004" cy="57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V.  Igneous Rocks (</a:t>
            </a:r>
            <a:r>
              <a:rPr lang="en-US" sz="5000" b="0" i="0" u="none" strike="noStrike" cap="none" dirty="0" err="1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cont</a:t>
            </a:r>
            <a:r>
              <a:rPr lang="en-US" sz="5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)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52400" y="1553104"/>
            <a:ext cx="7772400" cy="6445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75000"/>
              <a:buFont typeface="Noto Sans Symbols"/>
              <a:buAutoNum type="alphaUcPeriod" startAt="3"/>
            </a:pPr>
            <a:r>
              <a:rPr lang="en-US" sz="2200" b="1" i="0" u="none" strike="noStrike" cap="non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Intrusive</a:t>
            </a:r>
            <a:r>
              <a:rPr lang="en-US" sz="2200" b="0" i="0" u="none" strike="noStrike" cap="non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Examples</a:t>
            </a:r>
          </a:p>
        </p:txBody>
      </p:sp>
      <p:grpSp>
        <p:nvGrpSpPr>
          <p:cNvPr id="331" name="Shape 331"/>
          <p:cNvGrpSpPr/>
          <p:nvPr/>
        </p:nvGrpSpPr>
        <p:grpSpPr>
          <a:xfrm>
            <a:off x="1142999" y="2590800"/>
            <a:ext cx="3809999" cy="3124200"/>
            <a:chOff x="719" y="1631"/>
            <a:chExt cx="2879" cy="2160"/>
          </a:xfrm>
        </p:grpSpPr>
        <p:pic>
          <p:nvPicPr>
            <p:cNvPr id="332" name="Shape 332" descr="http://www.beg.utexas.edu/mainweb/publications/graphics/granite-400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9" y="1631"/>
              <a:ext cx="2879" cy="2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Shape 333"/>
            <p:cNvSpPr txBox="1"/>
            <p:nvPr/>
          </p:nvSpPr>
          <p:spPr>
            <a:xfrm>
              <a:off x="1056" y="3408"/>
              <a:ext cx="2160" cy="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Granite</a:t>
              </a:r>
            </a:p>
          </p:txBody>
        </p:sp>
      </p:grpSp>
      <p:grpSp>
        <p:nvGrpSpPr>
          <p:cNvPr id="334" name="Shape 334"/>
          <p:cNvGrpSpPr/>
          <p:nvPr/>
        </p:nvGrpSpPr>
        <p:grpSpPr>
          <a:xfrm>
            <a:off x="5333999" y="1524000"/>
            <a:ext cx="3505200" cy="2667000"/>
            <a:chOff x="3263" y="960"/>
            <a:chExt cx="2304" cy="1728"/>
          </a:xfrm>
        </p:grpSpPr>
        <p:pic>
          <p:nvPicPr>
            <p:cNvPr id="335" name="Shape 335" descr="http://geology.com/rocks/pictures/gabbr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63" y="960"/>
              <a:ext cx="2304" cy="1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Shape 336"/>
            <p:cNvSpPr txBox="1"/>
            <p:nvPr/>
          </p:nvSpPr>
          <p:spPr>
            <a:xfrm>
              <a:off x="3695" y="1200"/>
              <a:ext cx="1584" cy="2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Gabbro</a:t>
              </a:r>
            </a:p>
          </p:txBody>
        </p:sp>
      </p:grpSp>
      <p:grpSp>
        <p:nvGrpSpPr>
          <p:cNvPr id="337" name="Shape 337"/>
          <p:cNvGrpSpPr/>
          <p:nvPr/>
        </p:nvGrpSpPr>
        <p:grpSpPr>
          <a:xfrm>
            <a:off x="5333999" y="4190999"/>
            <a:ext cx="3505200" cy="2667000"/>
            <a:chOff x="3359" y="2639"/>
            <a:chExt cx="2208" cy="1680"/>
          </a:xfrm>
        </p:grpSpPr>
        <p:pic>
          <p:nvPicPr>
            <p:cNvPr id="338" name="Shape 338" descr="http://geology.com/rocks/pictures/pegmatite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9" y="2663"/>
              <a:ext cx="2208" cy="1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Shape 339"/>
            <p:cNvSpPr txBox="1"/>
            <p:nvPr/>
          </p:nvSpPr>
          <p:spPr>
            <a:xfrm>
              <a:off x="3359" y="2639"/>
              <a:ext cx="1919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Pegmatite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V.  Igneous Rocks (</a:t>
            </a:r>
            <a:r>
              <a:rPr lang="en-US" sz="5000" b="0" i="0" u="none" strike="noStrike" cap="none" dirty="0" err="1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cont</a:t>
            </a:r>
            <a:r>
              <a:rPr lang="en-US" sz="5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)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AutoNum type="alphaUcPeriod" startAt="4"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Naming Igneous Rocks – based on </a:t>
            </a:r>
            <a:r>
              <a:rPr lang="en-US" sz="22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composition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2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texture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, </a:t>
            </a:r>
            <a:r>
              <a:rPr lang="en-US" sz="22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color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 and </a:t>
            </a:r>
            <a:r>
              <a:rPr lang="en-US" sz="22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9413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Igneous Rocks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5791200" cy="5029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8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Basaltic or Mafic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:  dark-colored igneous rocks that form from magma rich in iron &amp; magnesium (high ferromagnesium minerals; low silica)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800" b="1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8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Granitic or Felsic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:  light-colored igneous rocks, form from magma rich in silicon and oxygen (low ferromagnesium minerals; high silica)</a:t>
            </a:r>
          </a:p>
        </p:txBody>
      </p:sp>
      <p:pic>
        <p:nvPicPr>
          <p:cNvPr id="352" name="Shape 352" descr="bluelizcr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295400"/>
            <a:ext cx="1676399" cy="20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 descr="plate05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3733800"/>
            <a:ext cx="1731962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/>
          <p:nvPr/>
        </p:nvSpPr>
        <p:spPr>
          <a:xfrm>
            <a:off x="687387" y="5903912"/>
            <a:ext cx="15875" cy="1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2"/>
                </a:moveTo>
                <a:lnTo>
                  <a:pt x="0" y="64966"/>
                </a:lnTo>
                <a:lnTo>
                  <a:pt x="36045" y="24790"/>
                </a:lnTo>
                <a:lnTo>
                  <a:pt x="73870" y="6669"/>
                </a:lnTo>
                <a:lnTo>
                  <a:pt x="119992" y="0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Igneous Rock Textures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153399" cy="4987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A rock’s texture depends on the 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		- size, 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		- shape, and 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		- arrangement of crystals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A crystal’s size and shape depends: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		- rate of cooling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		- amount of dissolved gasses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 rot="-5400000">
            <a:off x="780125" y="3924300"/>
            <a:ext cx="3933824" cy="1752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0"/>
                </a:gradFill>
                <a:latin typeface="Arial Black"/>
              </a:rPr>
              <a:t>crystal size</a:t>
            </a:r>
          </a:p>
        </p:txBody>
      </p:sp>
      <p:sp>
        <p:nvSpPr>
          <p:cNvPr id="366" name="Shape 366"/>
          <p:cNvSpPr/>
          <p:nvPr/>
        </p:nvSpPr>
        <p:spPr>
          <a:xfrm>
            <a:off x="4343400" y="5638800"/>
            <a:ext cx="3933824" cy="1752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Black"/>
              </a:rPr>
              <a:t>cooling time</a:t>
            </a:r>
          </a:p>
        </p:txBody>
      </p:sp>
      <p:sp>
        <p:nvSpPr>
          <p:cNvPr id="367" name="Shape 367"/>
          <p:cNvSpPr/>
          <p:nvPr/>
        </p:nvSpPr>
        <p:spPr>
          <a:xfrm>
            <a:off x="152400" y="228600"/>
            <a:ext cx="8763000" cy="1447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Verdana"/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                SAMPLE PROBLEM.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Draw a line to illustrate the relationship between crystal size and rate of cooling in igneous rock formation.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Coarse Grained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48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4423"/>
              <a:buFont typeface="Noto Sans Symbols"/>
              <a:buChar char="✱"/>
            </a:pPr>
            <a:r>
              <a:rPr lang="en-US" sz="259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Mineral grains large enough to be seen with the unaided eye (Phaneritic):</a:t>
            </a: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59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59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59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59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59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59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59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59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59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     Granite              or              Gabbro</a:t>
            </a:r>
          </a:p>
        </p:txBody>
      </p:sp>
      <p:pic>
        <p:nvPicPr>
          <p:cNvPr id="374" name="Shape 374" descr="q236976_215928_gran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514600"/>
            <a:ext cx="4286250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 descr="gabb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2514600"/>
            <a:ext cx="4343400" cy="325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9413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Fine Grained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✱"/>
            </a:pPr>
            <a:r>
              <a:rPr lang="en-US" sz="3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Mineral grains too small to be seen with the unaided eye (Aphanitic):</a:t>
            </a: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96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96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96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96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96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96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96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2030"/>
              <a:buFont typeface="Noto Sans Symbols"/>
              <a:buChar char="✱"/>
            </a:pPr>
            <a:r>
              <a:rPr lang="en-US" sz="1960" b="0" i="0" u="none" strike="noStrike" cap="none" dirty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For example:  Rhyolite or Basalt </a:t>
            </a:r>
          </a:p>
        </p:txBody>
      </p:sp>
      <p:pic>
        <p:nvPicPr>
          <p:cNvPr id="382" name="Shape 382" descr="rhyol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362200"/>
            <a:ext cx="449580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 descr="basal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2362200"/>
            <a:ext cx="4419599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603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Glassy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8686800" cy="52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✱"/>
            </a:pPr>
            <a:r>
              <a:rPr lang="en-US" sz="3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Cooled so quickly that no crystals were able to be formed</a:t>
            </a:r>
          </a:p>
          <a:p>
            <a:pPr marL="457200" marR="0" lvl="0" indent="-457200" algn="l" rtl="0">
              <a:lnSpc>
                <a:spcPct val="6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32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6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32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6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32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6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32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6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32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6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Obsidian                                             Scoria</a:t>
            </a:r>
          </a:p>
          <a:p>
            <a:pPr marL="457200" marR="0" lvl="0" indent="-457200" algn="l" rtl="0">
              <a:lnSpc>
                <a:spcPct val="6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32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6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32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6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132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6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1320" b="0" i="0" u="none" strike="noStrike" cap="none" dirty="0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or Pumice</a:t>
            </a:r>
          </a:p>
        </p:txBody>
      </p:sp>
      <p:pic>
        <p:nvPicPr>
          <p:cNvPr id="390" name="Shape 390" descr="obsidi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63875"/>
            <a:ext cx="3429000" cy="25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 descr="pum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6725" y="4671149"/>
            <a:ext cx="3349500" cy="24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 descr="sco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1676475"/>
            <a:ext cx="3429000" cy="25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989075"/>
            <a:ext cx="8229600" cy="50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5000"/>
              <a:buFont typeface="Noto Sans Symbols"/>
              <a:buChar char="✱"/>
            </a:pPr>
            <a:r>
              <a:rPr lang="en-US" sz="2800" b="1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Sediments</a:t>
            </a: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:  loose materials such as rock fragments and mineral grains that have been transported by wind, water, or glacier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00"/>
              </a:solidFill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Noto Sans Symbols"/>
              <a:buChar char="✱"/>
            </a:pPr>
            <a:r>
              <a:rPr lang="en-US" sz="2800" b="1" i="0" u="none" strike="noStrike" cap="non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Weathering</a:t>
            </a:r>
            <a:r>
              <a:rPr lang="en-US" sz="2800" b="0" i="0" u="none" strike="noStrike" cap="non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:  the breaking of rocks into smaller pieces, either mechanically or chemically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Noto Sans Symbols"/>
              <a:buChar char="✱"/>
            </a:pPr>
            <a:r>
              <a:rPr lang="en-US" sz="2800" b="1" i="0" u="none" strike="noStrike" cap="non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Erosion</a:t>
            </a:r>
            <a:r>
              <a:rPr lang="en-US" sz="2800" b="0" i="0" u="none" strike="noStrike" cap="non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:  the process that moves weathered rocks from one location to another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Noto Sans Symbols"/>
              <a:buChar char="✱"/>
            </a:pPr>
            <a:r>
              <a:rPr lang="en-US" sz="2800" b="1" i="0" u="none" strike="noStrike" cap="non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Deposition</a:t>
            </a:r>
            <a:r>
              <a:rPr lang="en-US" sz="2800" b="0" i="0" u="none" strike="noStrike" cap="non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:  the </a:t>
            </a:r>
            <a:r>
              <a:rPr lang="en-US" sz="2800">
                <a:solidFill>
                  <a:srgbClr val="FFFF00"/>
                </a:solidFill>
              </a:rPr>
              <a:t>buildup</a:t>
            </a:r>
            <a:r>
              <a:rPr lang="en-US" sz="2800" b="0" i="0" u="none" strike="noStrike" cap="non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of sediments on the bottoms of lakes, valleys and the ocean floor usually in layers</a:t>
            </a:r>
          </a:p>
        </p:txBody>
      </p:sp>
      <p:sp>
        <p:nvSpPr>
          <p:cNvPr id="179" name="Shape 179"/>
          <p:cNvSpPr/>
          <p:nvPr/>
        </p:nvSpPr>
        <p:spPr>
          <a:xfrm>
            <a:off x="192425" y="102525"/>
            <a:ext cx="1575600" cy="993000"/>
          </a:xfrm>
          <a:prstGeom prst="hear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rgbClr val="FF00FF"/>
                </a:solidFill>
              </a:rPr>
              <a:t>COPY ME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615975" y="187903"/>
            <a:ext cx="8147100" cy="105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Porphyritic</a:t>
            </a:r>
            <a:r>
              <a:rPr lang="en-US" sz="5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50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Texture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1402225"/>
            <a:ext cx="8229600" cy="122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>
                <a:solidFill>
                  <a:srgbClr val="6C6351"/>
                </a:solidFill>
                <a:latin typeface="Quattrocento"/>
                <a:ea typeface="Quattrocento"/>
                <a:cs typeface="Quattrocento"/>
                <a:sym typeface="Quattrocento"/>
              </a:rPr>
              <a:t>Displays two stages of cooling… slow and then fast (or quenched)</a:t>
            </a:r>
          </a:p>
        </p:txBody>
      </p:sp>
      <p:pic>
        <p:nvPicPr>
          <p:cNvPr id="399" name="Shape 399" descr="por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667000"/>
            <a:ext cx="4724400" cy="309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 descr="rhyoporph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505200"/>
            <a:ext cx="4724400" cy="30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endParaRPr sz="5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407" name="Shape 407" descr="http://www.hmxearthscience.com/individual_esrt_files/page9-1026-fu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-3175"/>
            <a:ext cx="822325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/>
          <p:nvPr/>
        </p:nvSpPr>
        <p:spPr>
          <a:xfrm>
            <a:off x="6037262" y="1009650"/>
            <a:ext cx="17461" cy="79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86"/>
                </a:moveTo>
                <a:lnTo>
                  <a:pt x="51651" y="119986"/>
                </a:lnTo>
                <a:lnTo>
                  <a:pt x="54433" y="106656"/>
                </a:lnTo>
                <a:lnTo>
                  <a:pt x="59989" y="0"/>
                </a:lnTo>
                <a:lnTo>
                  <a:pt x="119993" y="0"/>
                </a:lnTo>
              </a:path>
            </a:pathLst>
          </a:custGeom>
          <a:solidFill>
            <a:schemeClr val="accent1"/>
          </a:solidFill>
          <a:ln w="19050" cap="flat" cmpd="sng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409" name="Shape 409"/>
          <p:cNvGrpSpPr/>
          <p:nvPr/>
        </p:nvGrpSpPr>
        <p:grpSpPr>
          <a:xfrm>
            <a:off x="5037137" y="6342063"/>
            <a:ext cx="25400" cy="328612"/>
            <a:chOff x="5036344" y="6341469"/>
            <a:chExt cx="26789" cy="329008"/>
          </a:xfrm>
        </p:grpSpPr>
        <p:sp>
          <p:nvSpPr>
            <p:cNvPr id="410" name="Shape 410"/>
            <p:cNvSpPr/>
            <p:nvPr/>
          </p:nvSpPr>
          <p:spPr>
            <a:xfrm>
              <a:off x="5045846" y="6341469"/>
              <a:ext cx="17287" cy="879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3" y="119998"/>
                  </a:moveTo>
                  <a:lnTo>
                    <a:pt x="119993" y="113528"/>
                  </a:lnTo>
                  <a:lnTo>
                    <a:pt x="101626" y="106739"/>
                  </a:lnTo>
                  <a:lnTo>
                    <a:pt x="77394" y="99206"/>
                  </a:lnTo>
                  <a:lnTo>
                    <a:pt x="63748" y="85996"/>
                  </a:lnTo>
                  <a:lnTo>
                    <a:pt x="52822" y="66882"/>
                  </a:lnTo>
                  <a:lnTo>
                    <a:pt x="15916" y="5068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5036344" y="6349007"/>
              <a:ext cx="17858" cy="321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3" y="119999"/>
                  </a:moveTo>
                  <a:lnTo>
                    <a:pt x="68328" y="117129"/>
                  </a:lnTo>
                  <a:lnTo>
                    <a:pt x="62469" y="115033"/>
                  </a:lnTo>
                  <a:lnTo>
                    <a:pt x="60023" y="99211"/>
                  </a:lnTo>
                  <a:lnTo>
                    <a:pt x="59989" y="82729"/>
                  </a:lnTo>
                  <a:lnTo>
                    <a:pt x="59989" y="66599"/>
                  </a:lnTo>
                  <a:lnTo>
                    <a:pt x="42217" y="58992"/>
                  </a:lnTo>
                  <a:lnTo>
                    <a:pt x="3702" y="43537"/>
                  </a:lnTo>
                  <a:lnTo>
                    <a:pt x="315" y="27379"/>
                  </a:lnTo>
                  <a:lnTo>
                    <a:pt x="33" y="12988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3941928" y="1550038"/>
            <a:ext cx="4897271" cy="5603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Granite: Intrusive or Extrusive?  Why?</a:t>
            </a:r>
            <a:r>
              <a:rPr lang="en-US" sz="28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pic>
        <p:nvPicPr>
          <p:cNvPr id="418" name="Shape 418" descr="gran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" y="1143000"/>
            <a:ext cx="323849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/>
          <p:nvPr/>
        </p:nvSpPr>
        <p:spPr>
          <a:xfrm>
            <a:off x="727312" y="3638237"/>
            <a:ext cx="7074372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Obsidian: Intrusive or Extrusive?  Why? </a:t>
            </a:r>
          </a:p>
        </p:txBody>
      </p:sp>
      <p:pic>
        <p:nvPicPr>
          <p:cNvPr id="420" name="Shape 420" descr="obsidi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4065896"/>
            <a:ext cx="4038599" cy="306704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/>
          <p:nvPr/>
        </p:nvSpPr>
        <p:spPr>
          <a:xfrm>
            <a:off x="1981200" y="287684"/>
            <a:ext cx="4572000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SAMPLE PROBLEMS</a:t>
            </a:r>
            <a:r>
              <a:rPr lang="en-US" sz="18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Quattrocento"/>
              <a:buNone/>
            </a:pPr>
            <a:r>
              <a:rPr lang="en-US" sz="5000" b="1" i="0" u="sng" strike="noStrike" cap="none">
                <a:solidFill>
                  <a:srgbClr val="FF0000"/>
                </a:solidFill>
                <a:latin typeface="Quattrocento"/>
                <a:ea typeface="Quattrocento"/>
                <a:cs typeface="Quattrocento"/>
                <a:sym typeface="Quattrocento"/>
              </a:rPr>
              <a:t>Metamorphic Rock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2239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4000" b="1" i="0" u="sng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Metamorphic Rock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:  rock formed from existing rock when the temperature or pressure changes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457200" y="2592388"/>
            <a:ext cx="8229600" cy="35385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434" name="Shape 434" descr="temp_press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2514600"/>
            <a:ext cx="4495800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 descr="met_r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437" y="871537"/>
            <a:ext cx="7477124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Textures of Metamorphic Rocks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200" b="1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Foliated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:  a texture of metamorphic rock, created when mineral grains flatten and line up in parallel bands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1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200" b="1" i="0" u="none" strike="noStrike" cap="none" dirty="0" err="1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Nonfoliated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:  texture of metamorphic rock, created when mineral grains change, grow, &amp; rearrange but don’t form bands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How are metamorphic rocks classified?</a:t>
            </a:r>
          </a:p>
        </p:txBody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200" b="1" i="0" u="none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Non-Foliated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—</a:t>
            </a:r>
            <a:r>
              <a:rPr lang="en-US" sz="2200" b="1" i="0" u="sng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bands are formed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200" b="0" i="1" u="none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marble formed from limestone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chemeClr val="bg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65" name="Shape 465" descr="http://www.gpc.edu/~pgore/myphotos/rocks/ser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2438400"/>
            <a:ext cx="2133599" cy="14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 descr="http://www.historyforkids.org/learn/arts/pictures/limeston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4724400"/>
            <a:ext cx="23622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 descr="http://www.pdac.ca/miningmatters/images/pics/minerals-marbl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4572000"/>
            <a:ext cx="1828800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Shape 468"/>
          <p:cNvCxnSpPr/>
          <p:nvPr/>
        </p:nvCxnSpPr>
        <p:spPr>
          <a:xfrm>
            <a:off x="4114800" y="5486400"/>
            <a:ext cx="1447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Rocks Transformed</a:t>
            </a:r>
          </a:p>
        </p:txBody>
      </p:sp>
      <p:pic>
        <p:nvPicPr>
          <p:cNvPr id="475" name="Shape 475" descr="http://geology.com/rocks/pictures/limesto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90600"/>
            <a:ext cx="281940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Shape 476"/>
          <p:cNvSpPr/>
          <p:nvPr/>
        </p:nvSpPr>
        <p:spPr>
          <a:xfrm>
            <a:off x="3352800" y="1752600"/>
            <a:ext cx="977899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40403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838200" y="3124200"/>
            <a:ext cx="1771650" cy="46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Limestone</a:t>
            </a:r>
          </a:p>
        </p:txBody>
      </p:sp>
      <p:pic>
        <p:nvPicPr>
          <p:cNvPr id="478" name="Shape 478" descr="http://www.mii.org/Minerals/Minpics1/Marb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990600"/>
            <a:ext cx="2471738" cy="20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 txBox="1"/>
          <p:nvPr/>
        </p:nvSpPr>
        <p:spPr>
          <a:xfrm>
            <a:off x="5257800" y="3124200"/>
            <a:ext cx="1133474" cy="4302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Marble</a:t>
            </a:r>
          </a:p>
        </p:txBody>
      </p:sp>
      <p:pic>
        <p:nvPicPr>
          <p:cNvPr id="480" name="Shape 480" descr="http://library.thinkquest.org/06aug/02459/rocks/sedimentary/Shal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733800"/>
            <a:ext cx="3124199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/>
        </p:nvSpPr>
        <p:spPr>
          <a:xfrm>
            <a:off x="1143000" y="6172200"/>
            <a:ext cx="969963" cy="4302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Shale</a:t>
            </a:r>
          </a:p>
        </p:txBody>
      </p:sp>
      <p:sp>
        <p:nvSpPr>
          <p:cNvPr id="482" name="Shape 482"/>
          <p:cNvSpPr/>
          <p:nvPr/>
        </p:nvSpPr>
        <p:spPr>
          <a:xfrm>
            <a:off x="3505200" y="4724400"/>
            <a:ext cx="977899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40403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483" name="Shape 483" descr="http://www.chebeague.org/cischool/rocksminerals/lblackslatesm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3657600"/>
            <a:ext cx="2590800" cy="245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5486400" y="6172200"/>
            <a:ext cx="903287" cy="4302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Slate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Rocks Transformed</a:t>
            </a:r>
          </a:p>
        </p:txBody>
      </p:sp>
      <p:sp>
        <p:nvSpPr>
          <p:cNvPr id="490" name="Shape 490"/>
          <p:cNvSpPr/>
          <p:nvPr/>
        </p:nvSpPr>
        <p:spPr>
          <a:xfrm>
            <a:off x="3352800" y="1752600"/>
            <a:ext cx="977899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40403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838200" y="3124200"/>
            <a:ext cx="1814512" cy="46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Sandstone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257800" y="3124200"/>
            <a:ext cx="1489075" cy="4302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Quartzite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1143000" y="6172200"/>
            <a:ext cx="1552575" cy="4302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Mudstone</a:t>
            </a:r>
          </a:p>
        </p:txBody>
      </p:sp>
      <p:sp>
        <p:nvSpPr>
          <p:cNvPr id="494" name="Shape 494"/>
          <p:cNvSpPr/>
          <p:nvPr/>
        </p:nvSpPr>
        <p:spPr>
          <a:xfrm>
            <a:off x="3505200" y="4724400"/>
            <a:ext cx="977899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40403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5105400" y="6172200"/>
            <a:ext cx="1038224" cy="4302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Schist</a:t>
            </a:r>
          </a:p>
        </p:txBody>
      </p:sp>
      <p:pic>
        <p:nvPicPr>
          <p:cNvPr id="496" name="Shape 496" descr="http://www.es.ucl.ac.uk/schools/Glossary/sandsto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066800"/>
            <a:ext cx="2320924" cy="199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 descr="http://geology.com/rocks/pictures/quartzit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066800"/>
            <a:ext cx="2768599" cy="20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 descr="http://flexiblelearning.auckland.ac.nz/rocks_minerals/rocks/images/mudstone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581400"/>
            <a:ext cx="2609849" cy="245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 descr="http://www.gc.maricopa.edu/earthsci/imagearchive/DK_MICA_SCHIST_bi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400" y="3810000"/>
            <a:ext cx="182880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 descr="http://skywalker.cochise.edu/wellerr/rocks/mtrx/6mrx-gneiss-flat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5600" y="4038600"/>
            <a:ext cx="2312987" cy="16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x="7315200" y="5867400"/>
            <a:ext cx="1120774" cy="4302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Gneiss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6477000" y="6096000"/>
            <a:ext cx="422275" cy="369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587675" y="1085200"/>
            <a:ext cx="8099100" cy="554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Noto Sans Symbols"/>
              <a:buChar char="✱"/>
            </a:pPr>
            <a:r>
              <a:rPr lang="en-US" sz="3000" b="1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Compaction</a:t>
            </a:r>
            <a:r>
              <a:rPr lang="en-US" sz="30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:  </a:t>
            </a:r>
            <a:r>
              <a:rPr lang="en-US" sz="3000">
                <a:solidFill>
                  <a:srgbClr val="00FFFF"/>
                </a:solidFill>
              </a:rPr>
              <a:t>is when </a:t>
            </a:r>
            <a:r>
              <a:rPr lang="en-US" sz="30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sediment becomes compressed by the weight of layers above them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3000" b="1" i="0" u="none" strike="noStrike" cap="none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3000" b="1" i="0" u="none" strike="noStrike" cap="none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3000" b="1">
              <a:solidFill>
                <a:srgbClr val="000000"/>
              </a:solidFill>
            </a:endParaRPr>
          </a:p>
          <a:p>
            <a:pPr marL="457200" marR="0" lvl="0" indent="-5429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Noto Sans Symbols"/>
              <a:buChar char="✱"/>
            </a:pPr>
            <a:r>
              <a:rPr lang="en-US" sz="3000" b="1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Cementation</a:t>
            </a:r>
            <a:r>
              <a:rPr lang="en-US" sz="30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:  </a:t>
            </a:r>
            <a:r>
              <a:rPr lang="en-US" sz="3000">
                <a:solidFill>
                  <a:srgbClr val="00FFFF"/>
                </a:solidFill>
              </a:rPr>
              <a:t>is when</a:t>
            </a:r>
            <a:r>
              <a:rPr lang="en-US" sz="30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 sediments are glued together by minerals deposited between the sediments </a:t>
            </a:r>
          </a:p>
        </p:txBody>
      </p:sp>
      <p:pic>
        <p:nvPicPr>
          <p:cNvPr id="185" name="Shape 185" descr="formation_sedimentary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2675" y="2672750"/>
            <a:ext cx="4267200" cy="17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192425" y="209350"/>
            <a:ext cx="1575600" cy="993000"/>
          </a:xfrm>
          <a:prstGeom prst="hear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rgbClr val="FF00FF"/>
                </a:solidFill>
              </a:rPr>
              <a:t>COPY ME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1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Local Metamorphism</a:t>
            </a:r>
          </a:p>
        </p:txBody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190999" cy="4530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256"/>
              <a:buFont typeface="Noto Sans Symbols"/>
              <a:buChar char="✱"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metamorphism that affects relatively small volumes of rock 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(less than 100 km³)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1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509" name="Shape 509" descr="sh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1905000"/>
            <a:ext cx="4114800" cy="363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865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1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Regional Metamorphism</a:t>
            </a:r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286200" y="1600200"/>
            <a:ext cx="4209600" cy="228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256"/>
              <a:buFont typeface="Noto Sans Symbols"/>
              <a:buChar char="✱"/>
            </a:pP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metamorphism that affects thousands of (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km³</a:t>
            </a:r>
            <a:r>
              <a:rPr lang="en-US" sz="22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) cubic kilometers of rock</a:t>
            </a:r>
          </a:p>
        </p:txBody>
      </p:sp>
      <p:pic>
        <p:nvPicPr>
          <p:cNvPr id="516" name="Shape 516" descr="Regional Metamorphi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600200"/>
            <a:ext cx="3933825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Contact Metamorphism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metamorphism where temperature is the primary agent</a:t>
            </a:r>
          </a:p>
        </p:txBody>
      </p:sp>
      <p:pic>
        <p:nvPicPr>
          <p:cNvPr id="523" name="Shape 523" descr="metheat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72146" y="1600200"/>
            <a:ext cx="3190705" cy="218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 descr="Limestone roasted to marble">
            <a:hlinkClick r:id="rId4"/>
          </p:cNvPr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4038600"/>
            <a:ext cx="3287713" cy="218916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/>
          <p:nvPr/>
        </p:nvSpPr>
        <p:spPr>
          <a:xfrm>
            <a:off x="304800" y="6324600"/>
            <a:ext cx="7391399" cy="214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http://academic.brooklyn.cuny.edu/geology/grocha/monument/images/metheat.gif</a:t>
            </a:r>
          </a:p>
        </p:txBody>
      </p:sp>
      <p:sp>
        <p:nvSpPr>
          <p:cNvPr id="526" name="Shape 526"/>
          <p:cNvSpPr/>
          <p:nvPr/>
        </p:nvSpPr>
        <p:spPr>
          <a:xfrm>
            <a:off x="4191000" y="4038600"/>
            <a:ext cx="3341688" cy="2136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←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Limestone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←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Marble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80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←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Basalt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80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80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←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Marble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←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Limestone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 </a:t>
            </a:r>
            <a:r>
              <a:rPr lang="en-US" sz="50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Dynamic Metamorphism</a:t>
            </a:r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metamorphism where </a:t>
            </a:r>
            <a:r>
              <a:rPr lang="en-US" sz="2800" b="0" i="0" u="sng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pressure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 is the primary agent (aka deformational metamorphism)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533" name="Shape 533" descr="metadia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265325"/>
            <a:ext cx="6781800" cy="44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Shape 534"/>
          <p:cNvSpPr/>
          <p:nvPr/>
        </p:nvSpPr>
        <p:spPr>
          <a:xfrm rot="-5400000">
            <a:off x="6918325" y="3978274"/>
            <a:ext cx="2989262" cy="214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http://www.indiana.edu/~g103/G103/wk5/week5.htm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4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Result of Dynamic Metamorphism</a:t>
            </a:r>
          </a:p>
        </p:txBody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541" name="Shape 541" descr="mylon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078566"/>
            <a:ext cx="6934199" cy="520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498475" y="94128"/>
            <a:ext cx="8147051" cy="1452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endParaRPr sz="5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rgbClr val="6C635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548" name="Shape 548" descr="me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04800"/>
            <a:ext cx="7426326" cy="6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Shape 549"/>
          <p:cNvSpPr/>
          <p:nvPr/>
        </p:nvSpPr>
        <p:spPr>
          <a:xfrm rot="-5400000">
            <a:off x="6538118" y="3596480"/>
            <a:ext cx="2987675" cy="214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http://www.indiana.edu/~g103/G103/wk5/week5.htm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Examples of Metamorphic Rocks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1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✱"/>
            </a:pPr>
            <a:r>
              <a:rPr lang="en-US" sz="2800" b="0" i="0" u="sng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Gneiss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 – metamorphosed granite, displays foliation and banding; a result of high grade metamorphism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(foliated texture)</a:t>
            </a:r>
          </a:p>
        </p:txBody>
      </p:sp>
      <p:pic>
        <p:nvPicPr>
          <p:cNvPr id="556" name="Shape 556" descr="KINKED_GNEISS_bi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4495800"/>
            <a:ext cx="2362200" cy="207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 descr="Gneiss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219200"/>
            <a:ext cx="3352799" cy="2989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Shape 558"/>
          <p:cNvSpPr/>
          <p:nvPr/>
        </p:nvSpPr>
        <p:spPr>
          <a:xfrm>
            <a:off x="1524000" y="6019800"/>
            <a:ext cx="3505200" cy="519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kinked gneiss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→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400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Examples of Metamorphic Rocks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4423"/>
              <a:buFont typeface="Noto Sans Symbols"/>
              <a:buChar char="✱"/>
            </a:pPr>
            <a:r>
              <a:rPr lang="en-US" sz="2590" b="0" i="0" u="sng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Slate</a:t>
            </a:r>
            <a:r>
              <a:rPr lang="en-US" sz="259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 – pressure exerted on shale (claystone/</a:t>
            </a: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59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   mudstone)</a:t>
            </a: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endParaRPr sz="2590" b="0" i="0" u="none" strike="noStrike" cap="none" dirty="0">
              <a:solidFill>
                <a:schemeClr val="bg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4423"/>
              <a:buFont typeface="Noto Sans Symbols"/>
              <a:buChar char="✱"/>
            </a:pPr>
            <a:r>
              <a:rPr lang="en-US" sz="2590" b="0" i="0" u="sng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Schist</a:t>
            </a:r>
            <a:r>
              <a:rPr lang="en-US" sz="259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 – high heat and pressure exerted on slate</a:t>
            </a:r>
          </a:p>
          <a:p>
            <a:pPr marL="457200" marR="0" lvl="0" indent="-4572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590" b="0" i="0" u="none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(both with foliated texture)</a:t>
            </a:r>
          </a:p>
        </p:txBody>
      </p:sp>
      <p:pic>
        <p:nvPicPr>
          <p:cNvPr id="565" name="Shape 565" descr="slat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257300"/>
            <a:ext cx="2743199" cy="20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Shape 566" descr="Schist_mica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4038600"/>
            <a:ext cx="2914649" cy="2189163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/>
          <p:nvPr/>
        </p:nvSpPr>
        <p:spPr>
          <a:xfrm>
            <a:off x="4724400" y="3429000"/>
            <a:ext cx="3270250" cy="214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http://library.thinkquest.org/05aug/00461/images/slate.jpg</a:t>
            </a:r>
          </a:p>
        </p:txBody>
      </p:sp>
      <p:sp>
        <p:nvSpPr>
          <p:cNvPr id="568" name="Shape 568"/>
          <p:cNvSpPr/>
          <p:nvPr/>
        </p:nvSpPr>
        <p:spPr>
          <a:xfrm rot="10800000" flipH="1">
            <a:off x="3657600" y="6402387"/>
            <a:ext cx="5029199" cy="214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http://www.windows.ucar.edu/tour/link=/earth/geology/images/Schist_mica_jpg_image.html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0" y="479949"/>
            <a:ext cx="9144000" cy="125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5000" b="0" i="0" u="sng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Three types of Sedimentary Rocks: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2039600"/>
            <a:ext cx="8229600" cy="138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5000"/>
              <a:buFont typeface="Noto Sans Symbols"/>
              <a:buChar char="✱"/>
            </a:pPr>
            <a:r>
              <a:rPr lang="en-US" sz="2200" b="1" i="0" u="sng" strike="noStrike" cap="none" dirty="0">
                <a:solidFill>
                  <a:schemeClr val="bg1"/>
                </a:solidFill>
                <a:latin typeface="Quattrocento"/>
                <a:ea typeface="Quattrocento"/>
                <a:cs typeface="Quattrocento"/>
                <a:sym typeface="Quattrocento"/>
              </a:rPr>
              <a:t>Clastic Sedimentary Rock</a:t>
            </a:r>
            <a:r>
              <a:rPr lang="en-US" sz="2200" b="0" i="0" u="none" strike="noStrike" cap="none" dirty="0">
                <a:solidFill>
                  <a:srgbClr val="0000FF"/>
                </a:solidFill>
                <a:latin typeface="Quattrocento"/>
                <a:ea typeface="Quattrocento"/>
                <a:cs typeface="Quattrocento"/>
                <a:sym typeface="Quattrocento"/>
              </a:rPr>
              <a:t>: </a:t>
            </a:r>
            <a:r>
              <a:rPr lang="en-US" sz="2200" b="0" i="0" u="none" strike="noStrike" cap="none" dirty="0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made of broken fragments of plants, animals, and primarily other rocks</a:t>
            </a:r>
          </a:p>
        </p:txBody>
      </p:sp>
      <p:pic>
        <p:nvPicPr>
          <p:cNvPr id="193" name="Shape 193" descr="caliche240x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581400"/>
            <a:ext cx="3429000" cy="25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ConglomBluePointThum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3733800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laminSS215x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3429000"/>
            <a:ext cx="2895600" cy="25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149700" y="894100"/>
            <a:ext cx="1575600" cy="993000"/>
          </a:xfrm>
          <a:prstGeom prst="hear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rgbClr val="FF00FF"/>
                </a:solidFill>
              </a:rPr>
              <a:t>COPY 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22250" y="375901"/>
            <a:ext cx="8147100" cy="10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40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Examples of Clastic Sedimentary Rocks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5208650"/>
            <a:ext cx="80010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>
                <a:solidFill>
                  <a:srgbClr val="4A86E8"/>
                </a:solidFill>
                <a:latin typeface="Quattrocento"/>
                <a:ea typeface="Quattrocento"/>
                <a:cs typeface="Quattrocento"/>
                <a:sym typeface="Quattrocento"/>
              </a:rPr>
              <a:t>Conglomerate</a:t>
            </a:r>
            <a:r>
              <a:rPr lang="en-US" sz="2800" b="0" i="0" u="none" strike="noStrike" cap="none">
                <a:solidFill>
                  <a:srgbClr val="4A86E8"/>
                </a:solidFill>
                <a:latin typeface="Quattrocento"/>
                <a:ea typeface="Quattrocento"/>
                <a:cs typeface="Quattrocento"/>
                <a:sym typeface="Quattrocento"/>
              </a:rPr>
              <a:t>- composed of </a:t>
            </a:r>
            <a:r>
              <a:rPr lang="en-US" sz="2800" b="0" i="1" u="none" strike="noStrike" cap="none">
                <a:solidFill>
                  <a:srgbClr val="4A86E8"/>
                </a:solidFill>
                <a:latin typeface="Quattrocento"/>
                <a:ea typeface="Quattrocento"/>
                <a:cs typeface="Quattrocento"/>
                <a:sym typeface="Quattrocento"/>
              </a:rPr>
              <a:t>rounded</a:t>
            </a:r>
            <a:r>
              <a:rPr lang="en-US" sz="2800" b="0" i="0" u="none" strike="noStrike" cap="none">
                <a:solidFill>
                  <a:srgbClr val="4A86E8"/>
                </a:solidFill>
                <a:latin typeface="Quattrocento"/>
                <a:ea typeface="Quattrocento"/>
                <a:cs typeface="Quattrocento"/>
                <a:sym typeface="Quattrocento"/>
              </a:rPr>
              <a:t>, pebble-sized fragments</a:t>
            </a: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 that are held together by a cement</a:t>
            </a:r>
          </a:p>
        </p:txBody>
      </p:sp>
      <p:pic>
        <p:nvPicPr>
          <p:cNvPr id="203" name="Shape 203" descr="conglomerat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4250" y="1363050"/>
            <a:ext cx="4580700" cy="36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98450" y="187901"/>
            <a:ext cx="8147100" cy="77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30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Examples of Clastic Sedimentary Rocks</a:t>
            </a:r>
          </a:p>
        </p:txBody>
      </p:sp>
      <p:pic>
        <p:nvPicPr>
          <p:cNvPr id="209" name="Shape 209" descr="brecci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4050" y="1192025"/>
            <a:ext cx="4695900" cy="34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1088175" y="5059100"/>
            <a:ext cx="7391400" cy="124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Breccia </a:t>
            </a: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- composed of </a:t>
            </a:r>
            <a:r>
              <a:rPr lang="en-US" sz="2800" b="0" i="1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angular</a:t>
            </a: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, pebble-sized fragments that are held together by a cement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98475" y="94126"/>
            <a:ext cx="8147100" cy="115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36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Examples of Clastic Sedimentary Rocks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800" b="0" i="0" u="sng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Sandstone</a:t>
            </a:r>
            <a:r>
              <a:rPr lang="en-US" sz="28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 – composed of small mineral grains (usually quartz) that are cemented together.</a:t>
            </a:r>
          </a:p>
        </p:txBody>
      </p:sp>
      <p:pic>
        <p:nvPicPr>
          <p:cNvPr id="217" name="Shape 217" descr="sandston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1371600"/>
            <a:ext cx="5334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98475" y="94126"/>
            <a:ext cx="8147100" cy="8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30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Examples of Clastic Sedimentary Rocks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25" y="480272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351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>
                <a:solidFill>
                  <a:srgbClr val="00FFFF"/>
                </a:solidFill>
                <a:latin typeface="Quattrocento"/>
                <a:ea typeface="Quattrocento"/>
                <a:cs typeface="Quattrocento"/>
                <a:sym typeface="Quattrocento"/>
              </a:rPr>
              <a:t>Shale – made of flaky clay particles that compress into flat layers</a:t>
            </a:r>
          </a:p>
        </p:txBody>
      </p:sp>
      <p:pic>
        <p:nvPicPr>
          <p:cNvPr id="224" name="Shape 224" descr="shal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9750" y="914325"/>
            <a:ext cx="4317900" cy="35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rgbClr val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On-screen Show (4:3)</PresentationFormat>
  <Paragraphs>189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Times New Roman</vt:lpstr>
      <vt:lpstr>Verdana</vt:lpstr>
      <vt:lpstr>Noto Sans Symbols</vt:lpstr>
      <vt:lpstr>Comic Sans MS</vt:lpstr>
      <vt:lpstr>Quattrocento</vt:lpstr>
      <vt:lpstr>Arial Black</vt:lpstr>
      <vt:lpstr>Calibri</vt:lpstr>
      <vt:lpstr>Arial</vt:lpstr>
      <vt:lpstr>Saddle</vt:lpstr>
      <vt:lpstr>Sedimentary Rocks</vt:lpstr>
      <vt:lpstr>Sedimentary Rocks:  rock formed when sediments become pressed or cemented together</vt:lpstr>
      <vt:lpstr>PowerPoint Presentation</vt:lpstr>
      <vt:lpstr>PowerPoint Presentation</vt:lpstr>
      <vt:lpstr>Three types of Sedimentary Rocks:</vt:lpstr>
      <vt:lpstr>Examples of Clastic Sedimentary Rocks</vt:lpstr>
      <vt:lpstr>Examples of Clastic Sedimentary Rocks</vt:lpstr>
      <vt:lpstr>Examples of Clastic Sedimentary Rocks</vt:lpstr>
      <vt:lpstr>Examples of Clastic Sedimentary Rocks</vt:lpstr>
      <vt:lpstr>Chemical Sedimentary  Rocks</vt:lpstr>
      <vt:lpstr>Organic Sedimentary Rock</vt:lpstr>
      <vt:lpstr>Examples of Organic Sedimentary Rock</vt:lpstr>
      <vt:lpstr>Example of Organic Sedimentary Rock</vt:lpstr>
      <vt:lpstr>PowerPoint Presentation</vt:lpstr>
      <vt:lpstr>Igneous Rocks</vt:lpstr>
      <vt:lpstr>Igneous Rocks:  rock formed when magma or lava cools</vt:lpstr>
      <vt:lpstr>PowerPoint Presentation</vt:lpstr>
      <vt:lpstr>PowerPoint Presentation</vt:lpstr>
      <vt:lpstr>PowerPoint Presentation</vt:lpstr>
      <vt:lpstr>V.  Igneous Rocks (cont)</vt:lpstr>
      <vt:lpstr>V.  Igneous Rocks (cont)</vt:lpstr>
      <vt:lpstr>V.  Igneous Rocks (cont)</vt:lpstr>
      <vt:lpstr>V.  Igneous Rocks (cont)</vt:lpstr>
      <vt:lpstr>Igneous Rocks</vt:lpstr>
      <vt:lpstr>Igneous Rock Textures</vt:lpstr>
      <vt:lpstr>PowerPoint Presentation</vt:lpstr>
      <vt:lpstr>Coarse Grained</vt:lpstr>
      <vt:lpstr>Fine Grained</vt:lpstr>
      <vt:lpstr>Glassy</vt:lpstr>
      <vt:lpstr>Porphyritic Texture</vt:lpstr>
      <vt:lpstr>PowerPoint Presentation</vt:lpstr>
      <vt:lpstr>Granite: Intrusive or Extrusive?  Why? </vt:lpstr>
      <vt:lpstr>Metamorphic Rock</vt:lpstr>
      <vt:lpstr>Metamorphic Rock:  rock formed from existing rock when the temperature or pressure changes</vt:lpstr>
      <vt:lpstr>PowerPoint Presentation</vt:lpstr>
      <vt:lpstr>Textures of Metamorphic Rocks</vt:lpstr>
      <vt:lpstr>How are metamorphic rocks classified?</vt:lpstr>
      <vt:lpstr>Rocks Transformed</vt:lpstr>
      <vt:lpstr>Rocks Transformed</vt:lpstr>
      <vt:lpstr>Local Metamorphism</vt:lpstr>
      <vt:lpstr>Regional Metamorphism</vt:lpstr>
      <vt:lpstr>Contact Metamorphism</vt:lpstr>
      <vt:lpstr> Dynamic Metamorphism</vt:lpstr>
      <vt:lpstr>Result of Dynamic Metamorphism</vt:lpstr>
      <vt:lpstr>PowerPoint Presentation</vt:lpstr>
      <vt:lpstr>Examples of Metamorphic Rocks</vt:lpstr>
      <vt:lpstr>Examples of Metamorphic Rocks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Sedimentary Rocks</dc:title>
  <dc:creator>Drame</dc:creator>
  <cp:lastModifiedBy>Drame</cp:lastModifiedBy>
  <cp:revision>1</cp:revision>
  <dcterms:modified xsi:type="dcterms:W3CDTF">2017-11-05T21:58:40Z</dcterms:modified>
</cp:coreProperties>
</file>